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5" r:id="rId5"/>
    <p:sldId id="338" r:id="rId6"/>
    <p:sldId id="336" r:id="rId7"/>
    <p:sldId id="337" r:id="rId8"/>
    <p:sldId id="356" r:id="rId9"/>
    <p:sldId id="357" r:id="rId10"/>
    <p:sldId id="358" r:id="rId11"/>
    <p:sldId id="359" r:id="rId12"/>
    <p:sldId id="351" r:id="rId13"/>
    <p:sldId id="352" r:id="rId14"/>
    <p:sldId id="353" r:id="rId15"/>
    <p:sldId id="354" r:id="rId16"/>
    <p:sldId id="350" r:id="rId17"/>
    <p:sldId id="341" r:id="rId18"/>
    <p:sldId id="360" r:id="rId19"/>
    <p:sldId id="348" r:id="rId20"/>
    <p:sldId id="362" r:id="rId21"/>
    <p:sldId id="349" r:id="rId22"/>
    <p:sldId id="361" r:id="rId23"/>
    <p:sldId id="355" r:id="rId24"/>
    <p:sldId id="34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79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5" y="960120"/>
            <a:ext cx="6464513" cy="3056343"/>
          </a:xfrm>
        </p:spPr>
        <p:txBody>
          <a:bodyPr>
            <a:normAutofit/>
          </a:bodyPr>
          <a:lstStyle/>
          <a:p>
            <a:r>
              <a:rPr lang="en-US" sz="3600" dirty="0"/>
              <a:t>Hand Gestures for </a:t>
            </a:r>
            <a:r>
              <a:rPr lang="en-US" sz="3600" dirty="0" err="1"/>
              <a:t>Linkedin</a:t>
            </a:r>
            <a:r>
              <a:rPr lang="tr-TR" sz="3600" dirty="0"/>
              <a:t> </a:t>
            </a:r>
            <a:r>
              <a:rPr lang="tr-TR" sz="3600" dirty="0" err="1"/>
              <a:t>Mobıle</a:t>
            </a:r>
            <a:r>
              <a:rPr lang="tr-TR" sz="3600" dirty="0"/>
              <a:t> </a:t>
            </a:r>
            <a:r>
              <a:rPr lang="tr-TR" sz="3600" dirty="0" err="1"/>
              <a:t>Applıcatıon</a:t>
            </a:r>
            <a:endParaRPr lang="en-US" sz="36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 txBox="1">
            <a:spLocks/>
          </p:cNvSpPr>
          <p:nvPr/>
        </p:nvSpPr>
        <p:spPr>
          <a:xfrm>
            <a:off x="6390967" y="5779401"/>
            <a:ext cx="6912077" cy="2346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93E6-EAEF-4751-E2BF-C6F968CD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738D-C4BB-C57C-0BBF-3BEC7184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55" y="284685"/>
            <a:ext cx="8297380" cy="877922"/>
          </a:xfrm>
        </p:spPr>
        <p:txBody>
          <a:bodyPr/>
          <a:lstStyle/>
          <a:p>
            <a:r>
              <a:rPr lang="tr-TR" dirty="0"/>
              <a:t>Class </a:t>
            </a:r>
            <a:r>
              <a:rPr lang="tr-TR" dirty="0" err="1"/>
              <a:t>dıagram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46B53-5424-36AF-A66D-442993BD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ABD83-6786-A694-D1AC-8B43CDB7B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CC6FCE5D-8D83-A4E3-2AC5-7E4C638E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8" y="1680965"/>
            <a:ext cx="861180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A6F6-07C0-376F-7072-367A9CA07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29CD-9CF6-02C7-4377-62BC369B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55" y="284685"/>
            <a:ext cx="8297380" cy="877922"/>
          </a:xfrm>
        </p:spPr>
        <p:txBody>
          <a:bodyPr/>
          <a:lstStyle/>
          <a:p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Archıtecture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A10A3-81DE-FD97-35C7-654BB406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00BE7BDD-5CA1-02A4-9644-0E01C15F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" y="1706617"/>
            <a:ext cx="8908552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5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7242E-6F92-A9F3-04F9-A4B111A9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6C72-1A9C-2702-1A17-20266B151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55" y="284685"/>
            <a:ext cx="8297380" cy="877922"/>
          </a:xfrm>
        </p:spPr>
        <p:txBody>
          <a:bodyPr/>
          <a:lstStyle/>
          <a:p>
            <a:r>
              <a:rPr lang="tr-TR" dirty="0" err="1"/>
              <a:t>Gesture-functıon</a:t>
            </a:r>
            <a:r>
              <a:rPr lang="tr-TR" dirty="0"/>
              <a:t> </a:t>
            </a:r>
            <a:r>
              <a:rPr lang="tr-TR" dirty="0" err="1"/>
              <a:t>mappıng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C36D1-8CD4-10AB-1759-0B34B7DE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D619486E-E540-119C-A064-6A754F17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0" y="1622323"/>
            <a:ext cx="8962846" cy="49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4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8CF0-EFA1-AD0B-34F3-9973750B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CF9A-D2D4-14E9-7683-37A37075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55" y="284685"/>
            <a:ext cx="8297380" cy="877922"/>
          </a:xfrm>
        </p:spPr>
        <p:txBody>
          <a:bodyPr/>
          <a:lstStyle/>
          <a:p>
            <a:r>
              <a:rPr lang="tr-TR" dirty="0"/>
              <a:t>Persona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AD42C7-18E0-67C4-EEDD-30303EB7A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355" y="1620418"/>
            <a:ext cx="9172380" cy="4200279"/>
          </a:xfrm>
        </p:spPr>
        <p:txBody>
          <a:bodyPr>
            <a:noAutofit/>
          </a:bodyPr>
          <a:lstStyle/>
          <a:p>
            <a:r>
              <a:rPr lang="en-US" b="1" dirty="0"/>
              <a:t>Young Tech Enthusiast</a:t>
            </a:r>
            <a:endParaRPr lang="tr-TR" b="1" dirty="0"/>
          </a:p>
          <a:p>
            <a:r>
              <a:rPr lang="en-US" b="1" dirty="0"/>
              <a:t>Age Range: </a:t>
            </a:r>
            <a:r>
              <a:rPr lang="en-US" dirty="0"/>
              <a:t>15-35 years</a:t>
            </a:r>
            <a:endParaRPr lang="tr-TR" dirty="0"/>
          </a:p>
          <a:p>
            <a:r>
              <a:rPr lang="en-US" b="1" dirty="0"/>
              <a:t>Gender: </a:t>
            </a:r>
            <a:r>
              <a:rPr lang="en-US" dirty="0"/>
              <a:t>All genders (Female, Male, Non-binary)</a:t>
            </a:r>
            <a:endParaRPr lang="tr-TR" dirty="0"/>
          </a:p>
          <a:p>
            <a:r>
              <a:rPr lang="en-US" b="1" dirty="0"/>
              <a:t>Occupation:</a:t>
            </a:r>
            <a:endParaRPr lang="tr-TR" b="1" dirty="0"/>
          </a:p>
          <a:p>
            <a:pPr lvl="1"/>
            <a:r>
              <a:rPr lang="en-US" dirty="0"/>
              <a:t>Students and graduates considering academic careers</a:t>
            </a:r>
            <a:endParaRPr lang="tr-TR" dirty="0"/>
          </a:p>
          <a:p>
            <a:pPr lvl="1"/>
            <a:r>
              <a:rPr lang="en-US" dirty="0"/>
              <a:t>Persons with physical disabilities or temporarily unable to use screen touch</a:t>
            </a:r>
            <a:endParaRPr lang="tr-TR" dirty="0"/>
          </a:p>
          <a:p>
            <a:pPr lvl="1"/>
            <a:r>
              <a:rPr lang="en-US" dirty="0"/>
              <a:t>Technology enthusiasts and users looking for innovative solutions</a:t>
            </a:r>
            <a:endParaRPr lang="tr-TR" dirty="0"/>
          </a:p>
          <a:p>
            <a:pPr lvl="1"/>
            <a:r>
              <a:rPr lang="en-US" dirty="0"/>
              <a:t>Professionals looking for efficient control methods</a:t>
            </a:r>
            <a:endParaRPr lang="tr-TR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07B4A-57F8-6C6E-F567-A482D1DD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6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0C70A-9A63-C39B-7CB1-90DB185A5E3F}"/>
              </a:ext>
            </a:extLst>
          </p:cNvPr>
          <p:cNvSpPr txBox="1">
            <a:spLocks/>
          </p:cNvSpPr>
          <p:nvPr/>
        </p:nvSpPr>
        <p:spPr>
          <a:xfrm>
            <a:off x="866355" y="147483"/>
            <a:ext cx="8297380" cy="681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Use Case Scenario</a:t>
            </a:r>
            <a:endParaRPr lang="en-ZA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F0EB1A2-C49A-A7EE-BF75-37C28EA994F9}"/>
              </a:ext>
            </a:extLst>
          </p:cNvPr>
          <p:cNvSpPr txBox="1">
            <a:spLocks/>
          </p:cNvSpPr>
          <p:nvPr/>
        </p:nvSpPr>
        <p:spPr>
          <a:xfrm>
            <a:off x="866356" y="1187737"/>
            <a:ext cx="7491064" cy="349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ptos" panose="020B0004020202020204" pitchFamily="34" charset="0"/>
              </a:rPr>
              <a:t>Erkan cannot touch the screen because his fingers are burned, but he wants to read the notifications he receives on LinkedIn.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While browsing the LinkedIn homepage by scrolling down the page, he goes to the notifications by raising 4 fingers with the back of his hand.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reads the notifications by scrolling down the page.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scrolls up the screen once to reveal the buttons to return to the homepage.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goes back to the homepage by raising 1 finger with the back of his hand.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DC94-D04B-CE7C-554A-F934EB8B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964E92-BE2F-6CEE-BA40-EB99F7ABF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2749"/>
              </p:ext>
            </p:extLst>
          </p:nvPr>
        </p:nvGraphicFramePr>
        <p:xfrm>
          <a:off x="737420" y="1042220"/>
          <a:ext cx="8760540" cy="36059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0090">
                  <a:extLst>
                    <a:ext uri="{9D8B030D-6E8A-4147-A177-3AD203B41FA5}">
                      <a16:colId xmlns:a16="http://schemas.microsoft.com/office/drawing/2014/main" val="1004134160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1140361228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3963457499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1472035607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721395058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3925678249"/>
                    </a:ext>
                  </a:extLst>
                </a:gridCol>
              </a:tblGrid>
              <a:tr h="639123">
                <a:tc>
                  <a:txBody>
                    <a:bodyPr/>
                    <a:lstStyle/>
                    <a:p>
                      <a:r>
                        <a:rPr lang="tr-TR" dirty="0" err="1"/>
                        <a:t>Gestures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True </a:t>
                      </a:r>
                      <a:r>
                        <a:rPr lang="tr-TR" dirty="0" err="1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True </a:t>
                      </a:r>
                      <a:r>
                        <a:rPr lang="tr-TR" dirty="0" err="1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r>
                        <a:rPr lang="tr-TR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60669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down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653318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r>
                        <a:rPr lang="tr-TR" sz="1800" dirty="0">
                          <a:latin typeface="Aptos" panose="020B0004020202020204" pitchFamily="34" charset="0"/>
                        </a:rPr>
                        <a:t>N</a:t>
                      </a:r>
                      <a:r>
                        <a:rPr lang="en-US" sz="1800" dirty="0" err="1">
                          <a:latin typeface="Aptos" panose="020B0004020202020204" pitchFamily="34" charset="0"/>
                        </a:rPr>
                        <a:t>otifications</a:t>
                      </a:r>
                      <a:r>
                        <a:rPr lang="tr-TR" sz="1800" dirty="0">
                          <a:latin typeface="Aptos" panose="020B0004020202020204" pitchFamily="34" charset="0"/>
                        </a:rPr>
                        <a:t> </a:t>
                      </a:r>
                    </a:p>
                    <a:p>
                      <a:r>
                        <a:rPr lang="tr-TR" sz="1800" dirty="0" err="1">
                          <a:latin typeface="Aptos" panose="020B0004020202020204" pitchFamily="34" charset="0"/>
                        </a:rPr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33081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down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17720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</a:t>
                      </a:r>
                      <a:r>
                        <a:rPr lang="tr-TR" sz="1800" dirty="0" err="1"/>
                        <a:t>up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tr-T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31987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r>
                        <a:rPr lang="tr-TR" dirty="0" err="1"/>
                        <a:t>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0921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8C1694F8-4F63-554A-4440-BFF1112F3F54}"/>
              </a:ext>
            </a:extLst>
          </p:cNvPr>
          <p:cNvSpPr txBox="1">
            <a:spLocks/>
          </p:cNvSpPr>
          <p:nvPr/>
        </p:nvSpPr>
        <p:spPr>
          <a:xfrm>
            <a:off x="866355" y="147483"/>
            <a:ext cx="8297380" cy="681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Use Case Scenario</a:t>
            </a:r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FF86C2-15D9-C046-31A4-9F94B0DD8C36}"/>
              </a:ext>
            </a:extLst>
          </p:cNvPr>
          <p:cNvSpPr txBox="1">
            <a:spLocks/>
          </p:cNvSpPr>
          <p:nvPr/>
        </p:nvSpPr>
        <p:spPr>
          <a:xfrm>
            <a:off x="866354" y="4978072"/>
            <a:ext cx="5603271" cy="187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b="1" dirty="0" err="1"/>
              <a:t>Accuracy</a:t>
            </a:r>
            <a:r>
              <a:rPr lang="tr-TR" sz="1800" b="1" dirty="0"/>
              <a:t>:</a:t>
            </a:r>
            <a:r>
              <a:rPr lang="tr-TR" sz="1800" dirty="0"/>
              <a:t> </a:t>
            </a:r>
            <a:r>
              <a:rPr lang="en-US" sz="1600" dirty="0"/>
              <a:t>(</a:t>
            </a:r>
            <a:r>
              <a:rPr lang="tr-TR" sz="1600" dirty="0"/>
              <a:t>212</a:t>
            </a:r>
            <a:r>
              <a:rPr lang="en-US" sz="1600" dirty="0"/>
              <a:t>+</a:t>
            </a:r>
            <a:r>
              <a:rPr lang="tr-TR" sz="1600" dirty="0"/>
              <a:t>146</a:t>
            </a:r>
            <a:r>
              <a:rPr lang="en-US" sz="1600" dirty="0"/>
              <a:t>)/(</a:t>
            </a:r>
            <a:r>
              <a:rPr lang="tr-TR" sz="1600" dirty="0"/>
              <a:t>212</a:t>
            </a:r>
            <a:r>
              <a:rPr lang="en-US" sz="1600" dirty="0"/>
              <a:t>+</a:t>
            </a:r>
            <a:r>
              <a:rPr lang="tr-TR" sz="1600" dirty="0"/>
              <a:t>146 </a:t>
            </a:r>
            <a:r>
              <a:rPr lang="en-US" sz="1600" dirty="0"/>
              <a:t>+96+46)</a:t>
            </a:r>
            <a:r>
              <a:rPr lang="tr-TR" sz="1600" dirty="0"/>
              <a:t> </a:t>
            </a:r>
            <a:r>
              <a:rPr lang="en-US" sz="1600" dirty="0"/>
              <a:t>=</a:t>
            </a:r>
            <a:r>
              <a:rPr lang="tr-TR" sz="1600" dirty="0"/>
              <a:t> </a:t>
            </a:r>
            <a:r>
              <a:rPr lang="en-US" sz="2400" b="1" dirty="0"/>
              <a:t>0.716</a:t>
            </a:r>
            <a:r>
              <a:rPr lang="tr-TR" sz="1800" b="1" dirty="0"/>
              <a:t> </a:t>
            </a:r>
            <a:r>
              <a:rPr lang="tr-TR" sz="1800" dirty="0"/>
              <a:t> </a:t>
            </a: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0DA39A-B930-84C4-C6A6-83BF3C83E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27" y="5578607"/>
            <a:ext cx="1799590" cy="474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CD637EF-0714-14AE-1D1F-67CBF5C5A075}"/>
              </a:ext>
            </a:extLst>
          </p:cNvPr>
          <p:cNvSpPr txBox="1">
            <a:spLocks/>
          </p:cNvSpPr>
          <p:nvPr/>
        </p:nvSpPr>
        <p:spPr>
          <a:xfrm>
            <a:off x="6784258" y="4875815"/>
            <a:ext cx="4541388" cy="187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Errors</a:t>
            </a:r>
            <a:r>
              <a:rPr lang="en-US" sz="1600" dirty="0"/>
              <a:t>: FP+</a:t>
            </a:r>
            <a:r>
              <a:rPr lang="tr-TR" sz="1600" dirty="0"/>
              <a:t>FN</a:t>
            </a:r>
            <a:endParaRPr lang="en-US" sz="1600" dirty="0"/>
          </a:p>
          <a:p>
            <a:pPr marL="0" indent="0">
              <a:buNone/>
            </a:pPr>
            <a:r>
              <a:rPr lang="tr-TR" sz="1600" dirty="0"/>
              <a:t>	</a:t>
            </a:r>
            <a:r>
              <a:rPr lang="en-US" sz="1600" dirty="0"/>
              <a:t>96+46</a:t>
            </a:r>
            <a:r>
              <a:rPr lang="tr-TR" sz="1600" dirty="0"/>
              <a:t> </a:t>
            </a:r>
            <a:r>
              <a:rPr lang="en-US" sz="1600" dirty="0"/>
              <a:t>=</a:t>
            </a:r>
            <a:r>
              <a:rPr lang="tr-TR" sz="1600" dirty="0"/>
              <a:t> </a:t>
            </a:r>
            <a:r>
              <a:rPr lang="en-US" sz="1600" b="1" dirty="0"/>
              <a:t>142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93A4A34-F9F5-B533-A8EB-678AFDD61CA6}"/>
              </a:ext>
            </a:extLst>
          </p:cNvPr>
          <p:cNvSpPr txBox="1">
            <a:spLocks/>
          </p:cNvSpPr>
          <p:nvPr/>
        </p:nvSpPr>
        <p:spPr>
          <a:xfrm>
            <a:off x="10135157" y="1295892"/>
            <a:ext cx="2638846" cy="261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/>
              <a:t>TP: 212 </a:t>
            </a:r>
          </a:p>
          <a:p>
            <a:r>
              <a:rPr lang="tr-TR" sz="1800" dirty="0"/>
              <a:t>TN: 146</a:t>
            </a:r>
          </a:p>
          <a:p>
            <a:r>
              <a:rPr lang="tr-TR" sz="1800" dirty="0"/>
              <a:t>FP: 96</a:t>
            </a:r>
          </a:p>
          <a:p>
            <a:r>
              <a:rPr lang="tr-TR" sz="1800" dirty="0"/>
              <a:t>FN:  46</a:t>
            </a:r>
          </a:p>
          <a:p>
            <a:r>
              <a:rPr lang="tr-TR" sz="1800" dirty="0"/>
              <a:t>TOTAL : 500</a:t>
            </a:r>
          </a:p>
          <a:p>
            <a:pPr lvl="1"/>
            <a:endParaRPr lang="tr-TR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359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D273-2237-8C75-CE76-608660E0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DBCEC-CF07-3107-D83E-4595E00B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2A9D05-C5E7-79BF-6BC9-526A4E740E3F}"/>
              </a:ext>
            </a:extLst>
          </p:cNvPr>
          <p:cNvSpPr txBox="1">
            <a:spLocks/>
          </p:cNvSpPr>
          <p:nvPr/>
        </p:nvSpPr>
        <p:spPr>
          <a:xfrm>
            <a:off x="866355" y="147483"/>
            <a:ext cx="8297380" cy="681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/>
              <a:t>sECOND</a:t>
            </a:r>
            <a:r>
              <a:rPr lang="en-US" dirty="0"/>
              <a:t> Use Case Scenario</a:t>
            </a:r>
            <a:endParaRPr lang="en-ZA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A8CFDCC-E7B8-1148-19C2-C785D924BE00}"/>
              </a:ext>
            </a:extLst>
          </p:cNvPr>
          <p:cNvSpPr txBox="1">
            <a:spLocks/>
          </p:cNvSpPr>
          <p:nvPr/>
        </p:nvSpPr>
        <p:spPr>
          <a:xfrm>
            <a:off x="866355" y="946551"/>
            <a:ext cx="7491064" cy="367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Semih dropped his phone on the ground, which broke the screen touch feature.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Semih, while on the LinkedIn homepage, slides his finger in the air over the camera to scroll down and continues browsing.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sees an informative post shared in multiple images and opens the image by touching his index finger and thumb together once.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moves on to the next photos by making a right-to-left swipe gesture in the air with his finger. </a:t>
            </a: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</a:t>
            </a:r>
            <a:r>
              <a:rPr lang="tr-T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the stepping back gesture and goes back and likes the photo by giving the thumbs up sign.</a:t>
            </a:r>
          </a:p>
        </p:txBody>
      </p:sp>
    </p:spTree>
    <p:extLst>
      <p:ext uri="{BB962C8B-B14F-4D97-AF65-F5344CB8AC3E}">
        <p14:creationId xmlns:p14="http://schemas.microsoft.com/office/powerpoint/2010/main" val="336326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9B6CB-7F33-9142-9750-B8E276E2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9BA38E-BE84-AA37-177F-55E3BD30F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30710"/>
              </p:ext>
            </p:extLst>
          </p:nvPr>
        </p:nvGraphicFramePr>
        <p:xfrm>
          <a:off x="737420" y="1042220"/>
          <a:ext cx="8760540" cy="36059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0090">
                  <a:extLst>
                    <a:ext uri="{9D8B030D-6E8A-4147-A177-3AD203B41FA5}">
                      <a16:colId xmlns:a16="http://schemas.microsoft.com/office/drawing/2014/main" val="1004134160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1140361228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3963457499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1472035607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721395058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3925678249"/>
                    </a:ext>
                  </a:extLst>
                </a:gridCol>
              </a:tblGrid>
              <a:tr h="639123">
                <a:tc>
                  <a:txBody>
                    <a:bodyPr/>
                    <a:lstStyle/>
                    <a:p>
                      <a:r>
                        <a:rPr lang="tr-TR" dirty="0" err="1"/>
                        <a:t>Gestures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True </a:t>
                      </a:r>
                      <a:r>
                        <a:rPr lang="tr-TR" dirty="0" err="1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True </a:t>
                      </a:r>
                      <a:r>
                        <a:rPr lang="tr-TR" dirty="0" err="1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r>
                        <a:rPr lang="tr-TR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60669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down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653318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r>
                        <a:rPr lang="tr-TR" sz="1800" dirty="0">
                          <a:latin typeface="Aptos" panose="020B0004020202020204" pitchFamily="34" charset="0"/>
                        </a:rPr>
                        <a:t>N</a:t>
                      </a:r>
                      <a:r>
                        <a:rPr lang="en-US" sz="1800" dirty="0" err="1">
                          <a:latin typeface="Aptos" panose="020B0004020202020204" pitchFamily="34" charset="0"/>
                        </a:rPr>
                        <a:t>otifications</a:t>
                      </a:r>
                      <a:r>
                        <a:rPr lang="tr-TR" sz="1800" dirty="0">
                          <a:latin typeface="Aptos" panose="020B0004020202020204" pitchFamily="34" charset="0"/>
                        </a:rPr>
                        <a:t> </a:t>
                      </a:r>
                    </a:p>
                    <a:p>
                      <a:r>
                        <a:rPr lang="tr-TR" sz="1800" dirty="0" err="1">
                          <a:latin typeface="Aptos" panose="020B0004020202020204" pitchFamily="34" charset="0"/>
                        </a:rPr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</a:t>
                      </a: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tr-TR" dirty="0"/>
                        <a:t>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33081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down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17720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</a:t>
                      </a:r>
                      <a:r>
                        <a:rPr lang="tr-TR" sz="1800" dirty="0" err="1"/>
                        <a:t>up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tr-TR" dirty="0"/>
                        <a:t>8</a:t>
                      </a: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31987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r>
                        <a:rPr lang="tr-TR" dirty="0" err="1"/>
                        <a:t>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0921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D4546B8-3CD9-9FBB-0218-E224DCA115EC}"/>
              </a:ext>
            </a:extLst>
          </p:cNvPr>
          <p:cNvSpPr txBox="1">
            <a:spLocks/>
          </p:cNvSpPr>
          <p:nvPr/>
        </p:nvSpPr>
        <p:spPr>
          <a:xfrm>
            <a:off x="866355" y="147483"/>
            <a:ext cx="8297380" cy="681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Use Case Scenario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53029-BC64-39C1-3DDF-0F8639372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79" y="5770553"/>
            <a:ext cx="1799590" cy="4743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E45E1E7-46AA-21CF-C9C5-724F5D03B3FE}"/>
              </a:ext>
            </a:extLst>
          </p:cNvPr>
          <p:cNvSpPr txBox="1">
            <a:spLocks/>
          </p:cNvSpPr>
          <p:nvPr/>
        </p:nvSpPr>
        <p:spPr>
          <a:xfrm>
            <a:off x="1207271" y="4830589"/>
            <a:ext cx="5803129" cy="187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b="1" dirty="0" err="1"/>
              <a:t>Accuracy</a:t>
            </a:r>
            <a:r>
              <a:rPr lang="tr-TR" sz="1800" b="1" dirty="0"/>
              <a:t>:</a:t>
            </a:r>
            <a:r>
              <a:rPr lang="tr-TR" sz="1800" dirty="0"/>
              <a:t> </a:t>
            </a:r>
            <a:r>
              <a:rPr lang="en-US" sz="1600" dirty="0"/>
              <a:t>(</a:t>
            </a:r>
            <a:r>
              <a:rPr lang="tr-TR" sz="1600" dirty="0"/>
              <a:t>225</a:t>
            </a:r>
            <a:r>
              <a:rPr lang="en-US" sz="1600" dirty="0"/>
              <a:t>+</a:t>
            </a:r>
            <a:r>
              <a:rPr lang="tr-TR" sz="1600" dirty="0"/>
              <a:t>164</a:t>
            </a:r>
            <a:r>
              <a:rPr lang="en-US" sz="1600" dirty="0"/>
              <a:t>)/(</a:t>
            </a:r>
            <a:r>
              <a:rPr lang="tr-TR" sz="1600" dirty="0"/>
              <a:t>225</a:t>
            </a:r>
            <a:r>
              <a:rPr lang="en-US" sz="1600" dirty="0"/>
              <a:t>+</a:t>
            </a:r>
            <a:r>
              <a:rPr lang="tr-TR" sz="1600" dirty="0"/>
              <a:t>164 </a:t>
            </a:r>
            <a:r>
              <a:rPr lang="en-US" sz="1600" dirty="0"/>
              <a:t>+78+33)</a:t>
            </a:r>
            <a:r>
              <a:rPr lang="tr-TR" sz="1600" dirty="0"/>
              <a:t> </a:t>
            </a:r>
            <a:r>
              <a:rPr lang="en-US" sz="1600" dirty="0"/>
              <a:t>=</a:t>
            </a:r>
            <a:r>
              <a:rPr lang="tr-TR" sz="1600" dirty="0"/>
              <a:t> </a:t>
            </a:r>
            <a:r>
              <a:rPr lang="en-US" b="1" dirty="0"/>
              <a:t>0.778</a:t>
            </a:r>
            <a:endParaRPr lang="en-US" sz="1800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FF5548-AFD2-7E2D-FE03-6916DBE92401}"/>
              </a:ext>
            </a:extLst>
          </p:cNvPr>
          <p:cNvSpPr txBox="1">
            <a:spLocks/>
          </p:cNvSpPr>
          <p:nvPr/>
        </p:nvSpPr>
        <p:spPr>
          <a:xfrm>
            <a:off x="6739260" y="5047682"/>
            <a:ext cx="4541388" cy="187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Errors</a:t>
            </a:r>
            <a:r>
              <a:rPr lang="en-US" sz="1600" dirty="0"/>
              <a:t>: FP+</a:t>
            </a:r>
            <a:r>
              <a:rPr lang="tr-TR" sz="1600" dirty="0"/>
              <a:t>FN</a:t>
            </a:r>
            <a:endParaRPr lang="en-US" sz="1600" dirty="0"/>
          </a:p>
          <a:p>
            <a:pPr marL="0" indent="0">
              <a:buNone/>
            </a:pPr>
            <a:r>
              <a:rPr lang="tr-TR" sz="1600" dirty="0"/>
              <a:t>	</a:t>
            </a:r>
            <a:r>
              <a:rPr lang="en-US" sz="1600" dirty="0"/>
              <a:t>78+33</a:t>
            </a:r>
            <a:r>
              <a:rPr lang="tr-TR" sz="1600" dirty="0"/>
              <a:t> </a:t>
            </a:r>
            <a:r>
              <a:rPr lang="en-US" sz="1600" dirty="0"/>
              <a:t>=</a:t>
            </a:r>
            <a:r>
              <a:rPr lang="tr-TR" sz="1600" dirty="0"/>
              <a:t> </a:t>
            </a:r>
            <a:r>
              <a:rPr lang="en-US" sz="1600" b="1" dirty="0"/>
              <a:t>111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82C4B-2217-99FC-4C91-D62954156D73}"/>
              </a:ext>
            </a:extLst>
          </p:cNvPr>
          <p:cNvSpPr txBox="1">
            <a:spLocks/>
          </p:cNvSpPr>
          <p:nvPr/>
        </p:nvSpPr>
        <p:spPr>
          <a:xfrm>
            <a:off x="9621980" y="1453208"/>
            <a:ext cx="3936704" cy="2617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/>
              <a:t>TP: 225</a:t>
            </a:r>
          </a:p>
          <a:p>
            <a:r>
              <a:rPr lang="tr-TR" sz="1800" dirty="0"/>
              <a:t>TN: 164</a:t>
            </a:r>
          </a:p>
          <a:p>
            <a:r>
              <a:rPr lang="tr-TR" sz="1800" dirty="0"/>
              <a:t>FP: 78</a:t>
            </a:r>
          </a:p>
          <a:p>
            <a:r>
              <a:rPr lang="tr-TR" sz="1800" dirty="0"/>
              <a:t>FN:  33</a:t>
            </a:r>
          </a:p>
          <a:p>
            <a:r>
              <a:rPr lang="tr-TR" sz="1800" dirty="0"/>
              <a:t>TOTAL : 500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536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B6BE-6B1A-2078-32AB-D154BA3CC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0D6BA-2589-1092-EE5A-80FCD91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37780D-5AC2-BA7B-3075-202216122496}"/>
              </a:ext>
            </a:extLst>
          </p:cNvPr>
          <p:cNvSpPr txBox="1">
            <a:spLocks/>
          </p:cNvSpPr>
          <p:nvPr/>
        </p:nvSpPr>
        <p:spPr>
          <a:xfrm>
            <a:off x="866355" y="147483"/>
            <a:ext cx="8297380" cy="681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Third Use Case Scenario</a:t>
            </a:r>
            <a:endParaRPr lang="en-ZA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360C539-0716-B116-197E-97B40A7B3D88}"/>
              </a:ext>
            </a:extLst>
          </p:cNvPr>
          <p:cNvSpPr txBox="1">
            <a:spLocks/>
          </p:cNvSpPr>
          <p:nvPr/>
        </p:nvSpPr>
        <p:spPr>
          <a:xfrm>
            <a:off x="866356" y="1187737"/>
            <a:ext cx="7491064" cy="2839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ptos" panose="020B0004020202020204" pitchFamily="34" charset="0"/>
              </a:rPr>
              <a:t>While eating, Ali wants to look at the job postings on LinkedIn.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raises his 5 fingers with sweat to enter the job postings page.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scrolls down the page and examines the job postings.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clicks on the posting with a single touch to read the details of an ad he likes.</a:t>
            </a:r>
            <a:endParaRPr lang="tr-TR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He scrolls down the page to read the details of the ad.</a:t>
            </a:r>
          </a:p>
        </p:txBody>
      </p:sp>
    </p:spTree>
    <p:extLst>
      <p:ext uri="{BB962C8B-B14F-4D97-AF65-F5344CB8AC3E}">
        <p14:creationId xmlns:p14="http://schemas.microsoft.com/office/powerpoint/2010/main" val="2057746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C28B6-3925-727E-BB27-D94A74C4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B315B0-DEF4-8424-7DED-D3104DA85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52531"/>
              </p:ext>
            </p:extLst>
          </p:nvPr>
        </p:nvGraphicFramePr>
        <p:xfrm>
          <a:off x="737420" y="1042220"/>
          <a:ext cx="8760540" cy="36059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0090">
                  <a:extLst>
                    <a:ext uri="{9D8B030D-6E8A-4147-A177-3AD203B41FA5}">
                      <a16:colId xmlns:a16="http://schemas.microsoft.com/office/drawing/2014/main" val="1004134160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1140361228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3963457499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1472035607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721395058"/>
                    </a:ext>
                  </a:extLst>
                </a:gridCol>
                <a:gridCol w="1460090">
                  <a:extLst>
                    <a:ext uri="{9D8B030D-6E8A-4147-A177-3AD203B41FA5}">
                      <a16:colId xmlns:a16="http://schemas.microsoft.com/office/drawing/2014/main" val="3925678249"/>
                    </a:ext>
                  </a:extLst>
                </a:gridCol>
              </a:tblGrid>
              <a:tr h="639123">
                <a:tc>
                  <a:txBody>
                    <a:bodyPr/>
                    <a:lstStyle/>
                    <a:p>
                      <a:r>
                        <a:rPr lang="tr-TR" dirty="0" err="1"/>
                        <a:t>Gestures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True </a:t>
                      </a:r>
                      <a:r>
                        <a:rPr lang="tr-TR" dirty="0" err="1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True </a:t>
                      </a:r>
                      <a:r>
                        <a:rPr lang="tr-TR" dirty="0" err="1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False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r>
                        <a:rPr lang="tr-TR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60669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down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tr-TR" dirty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tr-TR" dirty="0"/>
                        <a:t>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653318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r>
                        <a:rPr lang="tr-TR" sz="1800" dirty="0">
                          <a:latin typeface="Aptos" panose="020B0004020202020204" pitchFamily="34" charset="0"/>
                        </a:rPr>
                        <a:t>N</a:t>
                      </a:r>
                      <a:r>
                        <a:rPr lang="en-US" sz="1800" dirty="0" err="1">
                          <a:latin typeface="Aptos" panose="020B0004020202020204" pitchFamily="34" charset="0"/>
                        </a:rPr>
                        <a:t>otifications</a:t>
                      </a:r>
                      <a:r>
                        <a:rPr lang="tr-TR" sz="1800" dirty="0">
                          <a:latin typeface="Aptos" panose="020B0004020202020204" pitchFamily="34" charset="0"/>
                        </a:rPr>
                        <a:t> </a:t>
                      </a:r>
                    </a:p>
                    <a:p>
                      <a:r>
                        <a:rPr lang="tr-TR" sz="1800" dirty="0" err="1">
                          <a:latin typeface="Aptos" panose="020B0004020202020204" pitchFamily="34" charset="0"/>
                        </a:rPr>
                        <a:t>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r>
                        <a:rPr lang="tr-TR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33081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down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  <a:r>
                        <a:rPr lang="tr-T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17720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P</a:t>
                      </a:r>
                      <a:r>
                        <a:rPr lang="en-US" sz="1800" dirty="0"/>
                        <a:t>age </a:t>
                      </a:r>
                      <a:r>
                        <a:rPr lang="tr-TR" sz="1800" dirty="0" err="1"/>
                        <a:t>up</a:t>
                      </a:r>
                      <a:endParaRPr lang="tr-T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31987"/>
                  </a:ext>
                </a:extLst>
              </a:tr>
              <a:tr h="581451">
                <a:tc>
                  <a:txBody>
                    <a:bodyPr/>
                    <a:lstStyle/>
                    <a:p>
                      <a:r>
                        <a:rPr lang="tr-TR" dirty="0" err="1"/>
                        <a:t>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tr-TR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tr-TR" dirty="0"/>
                        <a:t>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0921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CB03430-63B3-4606-5844-75DEDAC1C40F}"/>
              </a:ext>
            </a:extLst>
          </p:cNvPr>
          <p:cNvSpPr txBox="1">
            <a:spLocks/>
          </p:cNvSpPr>
          <p:nvPr/>
        </p:nvSpPr>
        <p:spPr>
          <a:xfrm>
            <a:off x="866355" y="147483"/>
            <a:ext cx="8297380" cy="681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Use Case Scenario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952F00-06A2-FA49-44FC-F447495F23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27" y="5578607"/>
            <a:ext cx="1799590" cy="4743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2CD071B-3206-0A9F-8E13-58F887ABE877}"/>
              </a:ext>
            </a:extLst>
          </p:cNvPr>
          <p:cNvSpPr txBox="1">
            <a:spLocks/>
          </p:cNvSpPr>
          <p:nvPr/>
        </p:nvSpPr>
        <p:spPr>
          <a:xfrm>
            <a:off x="1200650" y="4926437"/>
            <a:ext cx="5514782" cy="187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b="1" dirty="0" err="1"/>
              <a:t>Accuracy</a:t>
            </a:r>
            <a:r>
              <a:rPr lang="tr-TR" sz="1800" b="1" dirty="0"/>
              <a:t>:</a:t>
            </a:r>
            <a:r>
              <a:rPr lang="tr-TR" sz="1800" dirty="0"/>
              <a:t> </a:t>
            </a:r>
            <a:r>
              <a:rPr lang="en-US" sz="1600" dirty="0"/>
              <a:t>(</a:t>
            </a:r>
            <a:r>
              <a:rPr lang="tr-TR" sz="1600" dirty="0"/>
              <a:t>197</a:t>
            </a:r>
            <a:r>
              <a:rPr lang="en-US" sz="1600" dirty="0"/>
              <a:t>+</a:t>
            </a:r>
            <a:r>
              <a:rPr lang="tr-TR" sz="1600" dirty="0"/>
              <a:t>127</a:t>
            </a:r>
            <a:r>
              <a:rPr lang="en-US" sz="1600" dirty="0"/>
              <a:t>)/(</a:t>
            </a:r>
            <a:r>
              <a:rPr lang="tr-TR" sz="1600" dirty="0"/>
              <a:t>197</a:t>
            </a:r>
            <a:r>
              <a:rPr lang="en-US" sz="1600" dirty="0"/>
              <a:t>+</a:t>
            </a:r>
            <a:r>
              <a:rPr lang="tr-TR" sz="1600" dirty="0"/>
              <a:t>127 </a:t>
            </a:r>
            <a:r>
              <a:rPr lang="en-US" sz="1600" dirty="0"/>
              <a:t>+67+9)</a:t>
            </a:r>
            <a:r>
              <a:rPr lang="tr-TR" sz="1600" dirty="0"/>
              <a:t> </a:t>
            </a:r>
            <a:r>
              <a:rPr lang="en-US" sz="1600" dirty="0"/>
              <a:t>=</a:t>
            </a:r>
            <a:r>
              <a:rPr lang="tr-TR" sz="1600" dirty="0"/>
              <a:t> </a:t>
            </a:r>
            <a:r>
              <a:rPr lang="en-US" sz="2800" b="1" dirty="0"/>
              <a:t>0.81</a:t>
            </a:r>
            <a:endParaRPr lang="en-US" sz="1800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A5DA76-58CF-203F-D60A-2758B0E8C641}"/>
              </a:ext>
            </a:extLst>
          </p:cNvPr>
          <p:cNvSpPr txBox="1">
            <a:spLocks/>
          </p:cNvSpPr>
          <p:nvPr/>
        </p:nvSpPr>
        <p:spPr>
          <a:xfrm>
            <a:off x="6623141" y="4730298"/>
            <a:ext cx="4541388" cy="187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Errors</a:t>
            </a:r>
            <a:r>
              <a:rPr lang="en-US" sz="1600" dirty="0"/>
              <a:t>: FP+</a:t>
            </a:r>
            <a:r>
              <a:rPr lang="tr-TR" sz="1600" dirty="0"/>
              <a:t>FN</a:t>
            </a:r>
            <a:endParaRPr lang="en-US" sz="1600" dirty="0"/>
          </a:p>
          <a:p>
            <a:pPr marL="0" indent="0">
              <a:buNone/>
            </a:pPr>
            <a:r>
              <a:rPr lang="tr-TR" sz="1600" dirty="0"/>
              <a:t>	</a:t>
            </a:r>
            <a:r>
              <a:rPr lang="en-US" sz="1600" dirty="0"/>
              <a:t>67+9=76</a:t>
            </a:r>
            <a:endParaRPr lang="en-US" sz="1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D9F9D-52F7-685B-B439-A3DADC1E6AD6}"/>
              </a:ext>
            </a:extLst>
          </p:cNvPr>
          <p:cNvSpPr txBox="1">
            <a:spLocks/>
          </p:cNvSpPr>
          <p:nvPr/>
        </p:nvSpPr>
        <p:spPr>
          <a:xfrm>
            <a:off x="9828457" y="1266396"/>
            <a:ext cx="3936704" cy="2617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/>
              <a:t>TP: 197 </a:t>
            </a:r>
          </a:p>
          <a:p>
            <a:r>
              <a:rPr lang="tr-TR" sz="1800" dirty="0"/>
              <a:t>TN: 127</a:t>
            </a:r>
          </a:p>
          <a:p>
            <a:r>
              <a:rPr lang="tr-TR" sz="1800" dirty="0"/>
              <a:t>FP: 67</a:t>
            </a:r>
          </a:p>
          <a:p>
            <a:r>
              <a:rPr lang="tr-TR" sz="1800" dirty="0"/>
              <a:t>FN:  9</a:t>
            </a:r>
          </a:p>
          <a:p>
            <a:r>
              <a:rPr lang="tr-TR" sz="1800" dirty="0"/>
              <a:t>TOTAL : 400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073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24" y="-1291688"/>
            <a:ext cx="5864352" cy="2763061"/>
          </a:xfrm>
        </p:spPr>
        <p:txBody>
          <a:bodyPr/>
          <a:lstStyle/>
          <a:p>
            <a:r>
              <a:rPr lang="en-US" dirty="0"/>
              <a:t>Project Modality</a:t>
            </a:r>
            <a:endParaRPr lang="en-ZA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9FCC213-4588-48C1-1B3B-4A10C9A5505C}"/>
              </a:ext>
            </a:extLst>
          </p:cNvPr>
          <p:cNvSpPr txBox="1">
            <a:spLocks/>
          </p:cNvSpPr>
          <p:nvPr/>
        </p:nvSpPr>
        <p:spPr>
          <a:xfrm>
            <a:off x="291524" y="1766544"/>
            <a:ext cx="58388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project is unimodal.</a:t>
            </a:r>
          </a:p>
          <a:p>
            <a:r>
              <a:rPr lang="en-US" dirty="0"/>
              <a:t>Media</a:t>
            </a:r>
            <a:r>
              <a:rPr lang="tr-TR" dirty="0"/>
              <a:t>P</a:t>
            </a:r>
            <a:r>
              <a:rPr lang="en-US" dirty="0" err="1"/>
              <a:t>ipe</a:t>
            </a:r>
            <a:r>
              <a:rPr lang="en-US" dirty="0"/>
              <a:t> library for hand tracking.</a:t>
            </a:r>
            <a:endParaRPr lang="tr-TR" dirty="0"/>
          </a:p>
          <a:p>
            <a:r>
              <a:rPr lang="en-US" dirty="0"/>
              <a:t>Movements are defined according to the position of the points on the finger joints relative to each other.</a:t>
            </a:r>
            <a:endParaRPr lang="tr-TR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1FEABB9-AE54-BCA9-EDFC-796853C3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90" y="4610593"/>
            <a:ext cx="6617110" cy="2247407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958FA8A-95A5-D05B-CAB8-83B39A8A9CA8}"/>
              </a:ext>
            </a:extLst>
          </p:cNvPr>
          <p:cNvSpPr txBox="1">
            <a:spLocks/>
          </p:cNvSpPr>
          <p:nvPr/>
        </p:nvSpPr>
        <p:spPr>
          <a:xfrm>
            <a:off x="6061587" y="1766544"/>
            <a:ext cx="5838889" cy="349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Data: Images from camera.</a:t>
            </a:r>
            <a:endParaRPr lang="tr-TR" dirty="0"/>
          </a:p>
          <a:p>
            <a:r>
              <a:rPr lang="en-US" dirty="0"/>
              <a:t>Focus: Hand gestures.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600B0-E44E-CB98-1487-D51967B0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D182-008C-217E-4137-E9FE6E7D9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22" y="-1517830"/>
            <a:ext cx="5864352" cy="2763061"/>
          </a:xfrm>
        </p:spPr>
        <p:txBody>
          <a:bodyPr/>
          <a:lstStyle/>
          <a:p>
            <a:r>
              <a:rPr lang="tr-TR" dirty="0"/>
              <a:t>Tools</a:t>
            </a:r>
            <a:endParaRPr lang="en-ZA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2AA23A-9A69-CD01-1071-EF65431D48B8}"/>
              </a:ext>
            </a:extLst>
          </p:cNvPr>
          <p:cNvSpPr txBox="1">
            <a:spLocks/>
          </p:cNvSpPr>
          <p:nvPr/>
        </p:nvSpPr>
        <p:spPr>
          <a:xfrm>
            <a:off x="1127266" y="1776377"/>
            <a:ext cx="3926515" cy="2441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tr-TR" dirty="0"/>
              <a:t>Python</a:t>
            </a:r>
          </a:p>
          <a:p>
            <a:r>
              <a:rPr lang="tr-TR" dirty="0" err="1"/>
              <a:t>MediaPipe</a:t>
            </a:r>
            <a:endParaRPr lang="tr-TR" dirty="0"/>
          </a:p>
          <a:p>
            <a:r>
              <a:rPr lang="tr-TR" dirty="0" err="1"/>
              <a:t>OpenCv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F7BCA-B936-7B2E-200A-EF6D291BADEE}"/>
              </a:ext>
            </a:extLst>
          </p:cNvPr>
          <p:cNvSpPr txBox="1">
            <a:spLocks/>
          </p:cNvSpPr>
          <p:nvPr/>
        </p:nvSpPr>
        <p:spPr>
          <a:xfrm>
            <a:off x="4770117" y="1776377"/>
            <a:ext cx="3926515" cy="2441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tr-TR" dirty="0" err="1"/>
              <a:t>PyAutoGUI</a:t>
            </a:r>
            <a:endParaRPr lang="tr-TR" dirty="0"/>
          </a:p>
          <a:p>
            <a:r>
              <a:rPr lang="tr-TR" dirty="0"/>
              <a:t>Time</a:t>
            </a:r>
          </a:p>
          <a:p>
            <a:r>
              <a:rPr lang="tr-TR" dirty="0" err="1"/>
              <a:t>Subprocess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0CCB4C4-81BF-E560-C6A4-22497280840B}"/>
              </a:ext>
            </a:extLst>
          </p:cNvPr>
          <p:cNvSpPr txBox="1">
            <a:spLocks/>
          </p:cNvSpPr>
          <p:nvPr/>
        </p:nvSpPr>
        <p:spPr>
          <a:xfrm>
            <a:off x="7941021" y="1776377"/>
            <a:ext cx="3926515" cy="2441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tr-TR" dirty="0"/>
              <a:t>ADB (Android </a:t>
            </a:r>
            <a:r>
              <a:rPr lang="tr-TR" dirty="0" err="1"/>
              <a:t>Debug</a:t>
            </a:r>
            <a:r>
              <a:rPr lang="tr-TR" dirty="0"/>
              <a:t> Bridge)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38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E5E4C-7562-DA0E-711E-1EDEF14DD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55" y="284685"/>
            <a:ext cx="8297380" cy="877922"/>
          </a:xfrm>
        </p:spPr>
        <p:txBody>
          <a:bodyPr/>
          <a:lstStyle/>
          <a:p>
            <a:r>
              <a:rPr lang="en-US" dirty="0"/>
              <a:t>ADB (Android Debug Bridge)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355" y="1620418"/>
            <a:ext cx="8324089" cy="2066679"/>
          </a:xfrm>
        </p:spPr>
        <p:txBody>
          <a:bodyPr/>
          <a:lstStyle/>
          <a:p>
            <a:r>
              <a:rPr lang="en-US" dirty="0"/>
              <a:t>Used to simulate touch commands on the phone</a:t>
            </a:r>
            <a:endParaRPr lang="tr-TR" dirty="0"/>
          </a:p>
          <a:p>
            <a:pPr lvl="1"/>
            <a:r>
              <a:rPr lang="en-US" dirty="0" err="1"/>
              <a:t>adb</a:t>
            </a:r>
            <a:r>
              <a:rPr lang="en-US" dirty="0"/>
              <a:t> shell input tap </a:t>
            </a:r>
            <a:r>
              <a:rPr lang="tr-TR" dirty="0"/>
              <a:t>x y</a:t>
            </a:r>
          </a:p>
          <a:p>
            <a:pPr lvl="1"/>
            <a:r>
              <a:rPr lang="en-US" dirty="0" err="1"/>
              <a:t>adb</a:t>
            </a:r>
            <a:r>
              <a:rPr lang="en-US" dirty="0"/>
              <a:t> shell input </a:t>
            </a:r>
            <a:r>
              <a:rPr lang="tr-TR" dirty="0" err="1"/>
              <a:t>swipe</a:t>
            </a:r>
            <a:r>
              <a:rPr lang="en-US" dirty="0"/>
              <a:t> </a:t>
            </a:r>
            <a:r>
              <a:rPr lang="tr-TR" dirty="0"/>
              <a:t>x y x y 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A9CFF30-82E9-D9AA-69A5-30481C0F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56" y="3211241"/>
            <a:ext cx="5852063" cy="35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1" y="216310"/>
            <a:ext cx="5864352" cy="974672"/>
          </a:xfrm>
        </p:spPr>
        <p:txBody>
          <a:bodyPr/>
          <a:lstStyle/>
          <a:p>
            <a:r>
              <a:rPr lang="tr-TR" dirty="0" err="1"/>
              <a:t>Hand</a:t>
            </a:r>
            <a:r>
              <a:rPr lang="tr-TR" dirty="0"/>
              <a:t> </a:t>
            </a:r>
            <a:r>
              <a:rPr lang="tr-TR" dirty="0" err="1"/>
              <a:t>gestures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D61E454-DCEE-B3DF-1122-B7987C45FDE5}"/>
              </a:ext>
            </a:extLst>
          </p:cNvPr>
          <p:cNvSpPr txBox="1">
            <a:spLocks/>
          </p:cNvSpPr>
          <p:nvPr/>
        </p:nvSpPr>
        <p:spPr>
          <a:xfrm>
            <a:off x="560831" y="1433543"/>
            <a:ext cx="5436846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12 hand gestures.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Gesture</a:t>
            </a:r>
            <a:r>
              <a:rPr lang="tr-TR" dirty="0"/>
              <a:t> </a:t>
            </a:r>
            <a:r>
              <a:rPr lang="tr-TR" dirty="0" err="1"/>
              <a:t>outputs</a:t>
            </a:r>
            <a:r>
              <a:rPr lang="tr-TR" dirty="0"/>
              <a:t>:</a:t>
            </a:r>
          </a:p>
          <a:p>
            <a:endParaRPr lang="tr-TR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5B0112E-C865-07FF-DC5D-1A5763431BEB}"/>
              </a:ext>
            </a:extLst>
          </p:cNvPr>
          <p:cNvSpPr txBox="1">
            <a:spLocks/>
          </p:cNvSpPr>
          <p:nvPr/>
        </p:nvSpPr>
        <p:spPr>
          <a:xfrm>
            <a:off x="1062276" y="3138452"/>
            <a:ext cx="4247143" cy="32092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Do s</a:t>
            </a:r>
            <a:r>
              <a:rPr lang="en-US" sz="2400" dirty="0"/>
              <a:t>ingle tap</a:t>
            </a:r>
            <a:endParaRPr lang="tr-TR" sz="2400" dirty="0"/>
          </a:p>
          <a:p>
            <a:r>
              <a:rPr lang="tr-TR" sz="2400" dirty="0"/>
              <a:t>Do l</a:t>
            </a:r>
            <a:r>
              <a:rPr lang="en-US" sz="2400" dirty="0" err="1"/>
              <a:t>ike</a:t>
            </a:r>
            <a:endParaRPr lang="tr-TR" sz="2400" dirty="0"/>
          </a:p>
          <a:p>
            <a:r>
              <a:rPr lang="tr-TR" sz="2400" dirty="0"/>
              <a:t>Do p</a:t>
            </a:r>
            <a:r>
              <a:rPr lang="en-US" sz="2400" dirty="0"/>
              <a:t>age up</a:t>
            </a:r>
            <a:endParaRPr lang="tr-TR" sz="2400" dirty="0"/>
          </a:p>
          <a:p>
            <a:r>
              <a:rPr lang="tr-TR" sz="2400" dirty="0"/>
              <a:t>Do p</a:t>
            </a:r>
            <a:r>
              <a:rPr lang="en-US" sz="2400" dirty="0"/>
              <a:t>age down</a:t>
            </a:r>
            <a:endParaRPr lang="tr-TR" sz="2400" dirty="0"/>
          </a:p>
          <a:p>
            <a:r>
              <a:rPr lang="tr-TR" sz="2400" dirty="0"/>
              <a:t>Do p</a:t>
            </a:r>
            <a:r>
              <a:rPr lang="en-US" sz="2400" dirty="0"/>
              <a:t>age right </a:t>
            </a:r>
            <a:endParaRPr lang="tr-TR" sz="2400" dirty="0"/>
          </a:p>
          <a:p>
            <a:r>
              <a:rPr lang="tr-TR" sz="2400" dirty="0"/>
              <a:t>Do p</a:t>
            </a:r>
            <a:r>
              <a:rPr lang="en-US" sz="2400" dirty="0"/>
              <a:t>age left</a:t>
            </a:r>
            <a:endParaRPr lang="tr-T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338485-EFB6-ABC5-1687-8BA2F9B54147}"/>
              </a:ext>
            </a:extLst>
          </p:cNvPr>
          <p:cNvSpPr txBox="1">
            <a:spLocks/>
          </p:cNvSpPr>
          <p:nvPr/>
        </p:nvSpPr>
        <p:spPr>
          <a:xfrm>
            <a:off x="4680351" y="3138451"/>
            <a:ext cx="6980707" cy="32092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/>
              <a:t>Go</a:t>
            </a:r>
            <a:r>
              <a:rPr lang="tr-TR" sz="2400" dirty="0"/>
              <a:t> </a:t>
            </a:r>
            <a:r>
              <a:rPr lang="tr-TR" sz="2400" dirty="0" err="1"/>
              <a:t>back</a:t>
            </a:r>
            <a:endParaRPr lang="tr-TR" sz="2400" dirty="0"/>
          </a:p>
          <a:p>
            <a:r>
              <a:rPr lang="en-US" sz="2400" dirty="0"/>
              <a:t>Go </a:t>
            </a:r>
            <a:r>
              <a:rPr lang="tr-TR" sz="2400" dirty="0"/>
              <a:t>H</a:t>
            </a:r>
            <a:r>
              <a:rPr lang="en-US" sz="2400" dirty="0" err="1"/>
              <a:t>omepage</a:t>
            </a:r>
            <a:r>
              <a:rPr lang="tr-TR" sz="2400" dirty="0"/>
              <a:t> (</a:t>
            </a:r>
            <a:r>
              <a:rPr lang="en-US" sz="2400" dirty="0"/>
              <a:t>With the back of the hand</a:t>
            </a:r>
            <a:r>
              <a:rPr lang="tr-TR" sz="2400" dirty="0"/>
              <a:t>)</a:t>
            </a:r>
          </a:p>
          <a:p>
            <a:r>
              <a:rPr lang="en-US" sz="2400" dirty="0"/>
              <a:t>Go </a:t>
            </a:r>
            <a:r>
              <a:rPr lang="tr-TR" sz="2400" dirty="0"/>
              <a:t>N</a:t>
            </a:r>
            <a:r>
              <a:rPr lang="en-US" sz="2400" dirty="0" err="1"/>
              <a:t>etwork</a:t>
            </a:r>
            <a:r>
              <a:rPr lang="en-US" sz="2400" dirty="0"/>
              <a:t> page</a:t>
            </a:r>
            <a:r>
              <a:rPr lang="tr-TR" sz="2400" dirty="0"/>
              <a:t> (</a:t>
            </a:r>
            <a:r>
              <a:rPr lang="en-US" sz="2400" dirty="0"/>
              <a:t>With the back of the hand</a:t>
            </a:r>
            <a:r>
              <a:rPr lang="tr-TR" sz="2400" dirty="0"/>
              <a:t>)</a:t>
            </a:r>
          </a:p>
          <a:p>
            <a:r>
              <a:rPr lang="en-US" sz="2400" dirty="0"/>
              <a:t>Go Publish page</a:t>
            </a:r>
            <a:r>
              <a:rPr lang="tr-TR" sz="2400" dirty="0"/>
              <a:t> (</a:t>
            </a:r>
            <a:r>
              <a:rPr lang="en-US" sz="2400" dirty="0"/>
              <a:t>With the back of the hand</a:t>
            </a:r>
            <a:r>
              <a:rPr lang="tr-TR" sz="2400" dirty="0"/>
              <a:t>)</a:t>
            </a:r>
          </a:p>
          <a:p>
            <a:r>
              <a:rPr lang="en-US" sz="2400" dirty="0"/>
              <a:t>Go </a:t>
            </a:r>
            <a:r>
              <a:rPr lang="tr-TR" sz="2400" dirty="0"/>
              <a:t>N</a:t>
            </a:r>
            <a:r>
              <a:rPr lang="en-US" sz="2400" dirty="0" err="1"/>
              <a:t>otifications</a:t>
            </a:r>
            <a:r>
              <a:rPr lang="en-US" sz="2400" dirty="0"/>
              <a:t> page</a:t>
            </a:r>
            <a:r>
              <a:rPr lang="tr-TR" sz="2400" dirty="0"/>
              <a:t> (</a:t>
            </a:r>
            <a:r>
              <a:rPr lang="en-US" sz="2400" dirty="0"/>
              <a:t>With the back of the hand</a:t>
            </a:r>
            <a:r>
              <a:rPr lang="tr-TR" sz="2400" dirty="0"/>
              <a:t>)</a:t>
            </a:r>
          </a:p>
          <a:p>
            <a:r>
              <a:rPr lang="en-US" sz="2400" dirty="0"/>
              <a:t>Go </a:t>
            </a:r>
            <a:r>
              <a:rPr lang="tr-TR" sz="2400" dirty="0"/>
              <a:t>J</a:t>
            </a:r>
            <a:r>
              <a:rPr lang="en-US" sz="2400" dirty="0" err="1"/>
              <a:t>ob</a:t>
            </a:r>
            <a:r>
              <a:rPr lang="en-US" sz="2400" dirty="0"/>
              <a:t> postings page</a:t>
            </a:r>
            <a:r>
              <a:rPr lang="tr-TR" sz="2400" dirty="0"/>
              <a:t> (</a:t>
            </a:r>
            <a:r>
              <a:rPr lang="en-US" sz="2400" dirty="0"/>
              <a:t>With the back of the hand</a:t>
            </a:r>
            <a:r>
              <a:rPr lang="tr-TR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FB051-6055-C95B-2674-E961CC9F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B3E0BDE-A298-D3B0-A8EC-2EE71932E1C8}"/>
              </a:ext>
            </a:extLst>
          </p:cNvPr>
          <p:cNvSpPr txBox="1">
            <a:spLocks/>
          </p:cNvSpPr>
          <p:nvPr/>
        </p:nvSpPr>
        <p:spPr>
          <a:xfrm>
            <a:off x="688650" y="4695883"/>
            <a:ext cx="2408511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b="1" dirty="0"/>
              <a:t>S</a:t>
            </a:r>
            <a:r>
              <a:rPr lang="en-US" sz="2800" b="1" dirty="0"/>
              <a:t>ingle tap</a:t>
            </a:r>
            <a:endParaRPr lang="tr-T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85AB480-C27F-F126-299B-6B88F73AB3A4}"/>
              </a:ext>
            </a:extLst>
          </p:cNvPr>
          <p:cNvSpPr txBox="1">
            <a:spLocks/>
          </p:cNvSpPr>
          <p:nvPr/>
        </p:nvSpPr>
        <p:spPr>
          <a:xfrm>
            <a:off x="5088585" y="4707683"/>
            <a:ext cx="2408511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b="1" dirty="0"/>
              <a:t>L</a:t>
            </a:r>
            <a:r>
              <a:rPr lang="en-US" sz="2800" b="1" dirty="0" err="1"/>
              <a:t>ike</a:t>
            </a:r>
            <a:endParaRPr lang="tr-TR" sz="2800" b="1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9B2667B-F977-108F-EE27-2AC9A5629295}"/>
              </a:ext>
            </a:extLst>
          </p:cNvPr>
          <p:cNvSpPr txBox="1">
            <a:spLocks/>
          </p:cNvSpPr>
          <p:nvPr/>
        </p:nvSpPr>
        <p:spPr>
          <a:xfrm>
            <a:off x="8701939" y="4707683"/>
            <a:ext cx="2408511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b="1" dirty="0" err="1"/>
              <a:t>Go</a:t>
            </a:r>
            <a:r>
              <a:rPr lang="tr-TR" sz="2800" b="1" dirty="0"/>
              <a:t> </a:t>
            </a:r>
            <a:r>
              <a:rPr lang="tr-TR" sz="2800" b="1" dirty="0" err="1"/>
              <a:t>back</a:t>
            </a:r>
            <a:endParaRPr lang="tr-TR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 descr="A hand making a gesture&#10;&#10;Description automatically generated">
            <a:extLst>
              <a:ext uri="{FF2B5EF4-FFF2-40B4-BE49-F238E27FC236}">
                <a16:creationId xmlns:a16="http://schemas.microsoft.com/office/drawing/2014/main" id="{0B4792C6-236C-9792-8E5E-5332F3C7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7" y="1285079"/>
            <a:ext cx="3180735" cy="3180735"/>
          </a:xfrm>
          <a:prstGeom prst="rect">
            <a:avLst/>
          </a:prstGeom>
        </p:spPr>
      </p:pic>
      <p:pic>
        <p:nvPicPr>
          <p:cNvPr id="11" name="Picture 10" descr="A person giving a thumbs up&#10;&#10;Description automatically generated">
            <a:extLst>
              <a:ext uri="{FF2B5EF4-FFF2-40B4-BE49-F238E27FC236}">
                <a16:creationId xmlns:a16="http://schemas.microsoft.com/office/drawing/2014/main" id="{B461653E-09D7-3E9B-D45E-66E8BA4C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94" y="1273279"/>
            <a:ext cx="3192535" cy="3192535"/>
          </a:xfrm>
          <a:prstGeom prst="rect">
            <a:avLst/>
          </a:prstGeom>
        </p:spPr>
      </p:pic>
      <p:pic>
        <p:nvPicPr>
          <p:cNvPr id="14" name="Picture 13" descr="A hand with thumb up&#10;&#10;Description automatically generated">
            <a:extLst>
              <a:ext uri="{FF2B5EF4-FFF2-40B4-BE49-F238E27FC236}">
                <a16:creationId xmlns:a16="http://schemas.microsoft.com/office/drawing/2014/main" id="{4E9BDC7E-B3A6-CC50-5FFF-9924932D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787" y="1273279"/>
            <a:ext cx="3192535" cy="31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856D-630C-1BBD-DCE0-BDBE6DCC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3E571C-F7A2-1FE7-D5E1-8E8CD50F004A}"/>
              </a:ext>
            </a:extLst>
          </p:cNvPr>
          <p:cNvSpPr txBox="1">
            <a:spLocks/>
          </p:cNvSpPr>
          <p:nvPr/>
        </p:nvSpPr>
        <p:spPr>
          <a:xfrm>
            <a:off x="688650" y="4695883"/>
            <a:ext cx="2691383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/>
              <a:t>P</a:t>
            </a:r>
            <a:r>
              <a:rPr lang="en-US" sz="2800" dirty="0"/>
              <a:t>age left</a:t>
            </a:r>
            <a:endParaRPr lang="tr-TR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AE61018-4072-F435-2C4F-3EC31F548DDB}"/>
              </a:ext>
            </a:extLst>
          </p:cNvPr>
          <p:cNvSpPr txBox="1">
            <a:spLocks/>
          </p:cNvSpPr>
          <p:nvPr/>
        </p:nvSpPr>
        <p:spPr>
          <a:xfrm>
            <a:off x="4623815" y="4707683"/>
            <a:ext cx="2944370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/>
              <a:t>P</a:t>
            </a:r>
            <a:r>
              <a:rPr lang="en-US" sz="2800" dirty="0"/>
              <a:t>age down</a:t>
            </a:r>
            <a:endParaRPr lang="tr-TR" sz="2800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7F76514-1031-513B-19A8-CC975F242466}"/>
              </a:ext>
            </a:extLst>
          </p:cNvPr>
          <p:cNvSpPr txBox="1">
            <a:spLocks/>
          </p:cNvSpPr>
          <p:nvPr/>
        </p:nvSpPr>
        <p:spPr>
          <a:xfrm>
            <a:off x="8701939" y="4707683"/>
            <a:ext cx="2691383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/>
              <a:t>P</a:t>
            </a:r>
            <a:r>
              <a:rPr lang="en-US" sz="2800" dirty="0"/>
              <a:t>age right </a:t>
            </a:r>
            <a:endParaRPr lang="tr-TR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 descr="A hand making a peace sign&#10;&#10;Description automatically generated">
            <a:extLst>
              <a:ext uri="{FF2B5EF4-FFF2-40B4-BE49-F238E27FC236}">
                <a16:creationId xmlns:a16="http://schemas.microsoft.com/office/drawing/2014/main" id="{9315FDCC-C1E3-946A-7E23-0A86B744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135131"/>
            <a:ext cx="3134032" cy="3134032"/>
          </a:xfrm>
          <a:prstGeom prst="rect">
            <a:avLst/>
          </a:prstGeom>
        </p:spPr>
      </p:pic>
      <p:pic>
        <p:nvPicPr>
          <p:cNvPr id="8" name="Picture 7" descr="A hand with a thumb down&#10;&#10;Description automatically generated">
            <a:extLst>
              <a:ext uri="{FF2B5EF4-FFF2-40B4-BE49-F238E27FC236}">
                <a16:creationId xmlns:a16="http://schemas.microsoft.com/office/drawing/2014/main" id="{0AFE2BEE-8517-F31A-5CC6-CFECA3E7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68" y="1058436"/>
            <a:ext cx="3210727" cy="3210727"/>
          </a:xfrm>
          <a:prstGeom prst="rect">
            <a:avLst/>
          </a:prstGeom>
        </p:spPr>
      </p:pic>
      <p:pic>
        <p:nvPicPr>
          <p:cNvPr id="12" name="Picture 11" descr="A hand making a peace sign&#10;&#10;Description automatically generated">
            <a:extLst>
              <a:ext uri="{FF2B5EF4-FFF2-40B4-BE49-F238E27FC236}">
                <a16:creationId xmlns:a16="http://schemas.microsoft.com/office/drawing/2014/main" id="{D14F9D06-ACEC-216F-6630-3119ECAE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133" y="1052548"/>
            <a:ext cx="3285937" cy="32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1EB7-3411-21C8-96E9-CF63DEBA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4EA5AFD-D2A6-08DE-93FF-776605D703F6}"/>
              </a:ext>
            </a:extLst>
          </p:cNvPr>
          <p:cNvSpPr txBox="1">
            <a:spLocks/>
          </p:cNvSpPr>
          <p:nvPr/>
        </p:nvSpPr>
        <p:spPr>
          <a:xfrm>
            <a:off x="688650" y="4695883"/>
            <a:ext cx="2408511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b="1" dirty="0" err="1"/>
              <a:t>Page</a:t>
            </a:r>
            <a:r>
              <a:rPr lang="tr-TR" sz="2800" b="1" dirty="0"/>
              <a:t> </a:t>
            </a:r>
            <a:r>
              <a:rPr lang="tr-TR" sz="2800" b="1" dirty="0" err="1"/>
              <a:t>Up</a:t>
            </a:r>
            <a:endParaRPr lang="tr-T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ADBB169-2133-367D-3566-406A8CF91237}"/>
              </a:ext>
            </a:extLst>
          </p:cNvPr>
          <p:cNvSpPr txBox="1">
            <a:spLocks/>
          </p:cNvSpPr>
          <p:nvPr/>
        </p:nvSpPr>
        <p:spPr>
          <a:xfrm>
            <a:off x="4153095" y="4707683"/>
            <a:ext cx="3344002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/>
              <a:t>H</a:t>
            </a:r>
            <a:r>
              <a:rPr lang="en-US" sz="2800" dirty="0" err="1"/>
              <a:t>omepage</a:t>
            </a:r>
            <a:r>
              <a:rPr lang="tr-TR" sz="2800" dirty="0"/>
              <a:t> (</a:t>
            </a:r>
            <a:r>
              <a:rPr lang="en-US" sz="2800" dirty="0"/>
              <a:t>With the back of the hand</a:t>
            </a:r>
            <a:r>
              <a:rPr lang="tr-TR" sz="2800" dirty="0"/>
              <a:t>)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F4B51B3-98DF-C31C-D648-F32F2B4BCF93}"/>
              </a:ext>
            </a:extLst>
          </p:cNvPr>
          <p:cNvSpPr txBox="1">
            <a:spLocks/>
          </p:cNvSpPr>
          <p:nvPr/>
        </p:nvSpPr>
        <p:spPr>
          <a:xfrm>
            <a:off x="8042787" y="4707683"/>
            <a:ext cx="3706761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/>
              <a:t>N</a:t>
            </a:r>
            <a:r>
              <a:rPr lang="en-US" sz="2800" dirty="0" err="1"/>
              <a:t>etwork</a:t>
            </a:r>
            <a:r>
              <a:rPr lang="en-US" sz="2800" dirty="0"/>
              <a:t> page</a:t>
            </a:r>
            <a:r>
              <a:rPr lang="tr-TR" sz="2800" dirty="0"/>
              <a:t> (</a:t>
            </a:r>
            <a:r>
              <a:rPr lang="en-US" sz="2800" dirty="0"/>
              <a:t>With the back of the hand</a:t>
            </a:r>
            <a:r>
              <a:rPr lang="tr-TR" sz="28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 descr="A hand with a finger raised&#10;&#10;Description automatically generated">
            <a:extLst>
              <a:ext uri="{FF2B5EF4-FFF2-40B4-BE49-F238E27FC236}">
                <a16:creationId xmlns:a16="http://schemas.microsoft.com/office/drawing/2014/main" id="{255F3D35-DA71-FFC2-F6F4-E5C9611A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8" y="1285079"/>
            <a:ext cx="3087329" cy="3087329"/>
          </a:xfrm>
          <a:prstGeom prst="rect">
            <a:avLst/>
          </a:prstGeom>
        </p:spPr>
      </p:pic>
      <p:pic>
        <p:nvPicPr>
          <p:cNvPr id="8" name="Picture 7" descr="A person's hand with a thumb up&#10;&#10;Description automatically generated">
            <a:extLst>
              <a:ext uri="{FF2B5EF4-FFF2-40B4-BE49-F238E27FC236}">
                <a16:creationId xmlns:a16="http://schemas.microsoft.com/office/drawing/2014/main" id="{5845C4A1-265A-E03C-9357-0F0E9EF6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46" y="1285078"/>
            <a:ext cx="3087329" cy="3087329"/>
          </a:xfrm>
          <a:prstGeom prst="rect">
            <a:avLst/>
          </a:prstGeom>
        </p:spPr>
      </p:pic>
      <p:pic>
        <p:nvPicPr>
          <p:cNvPr id="12" name="Picture 11" descr="A person's hand making a peace sign&#10;&#10;Description automatically generated">
            <a:extLst>
              <a:ext uri="{FF2B5EF4-FFF2-40B4-BE49-F238E27FC236}">
                <a16:creationId xmlns:a16="http://schemas.microsoft.com/office/drawing/2014/main" id="{9E6D73B1-8EE6-2070-128B-C1791DA1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83" y="1273279"/>
            <a:ext cx="3087329" cy="30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63BD-0538-6AFC-A58B-049DCB4D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DF359E9-2343-872C-2B9D-B5C41255ACE6}"/>
              </a:ext>
            </a:extLst>
          </p:cNvPr>
          <p:cNvSpPr txBox="1">
            <a:spLocks/>
          </p:cNvSpPr>
          <p:nvPr/>
        </p:nvSpPr>
        <p:spPr>
          <a:xfrm>
            <a:off x="302538" y="4695883"/>
            <a:ext cx="3305902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Publish page</a:t>
            </a:r>
            <a:r>
              <a:rPr lang="tr-TR" sz="2800" dirty="0"/>
              <a:t> (</a:t>
            </a:r>
            <a:r>
              <a:rPr lang="en-US" sz="2800" dirty="0"/>
              <a:t>With the back of the hand</a:t>
            </a:r>
            <a:r>
              <a:rPr lang="tr-TR" sz="28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FF1E0B7-0013-F5FF-BFB8-7BE8E69F884E}"/>
              </a:ext>
            </a:extLst>
          </p:cNvPr>
          <p:cNvSpPr txBox="1">
            <a:spLocks/>
          </p:cNvSpPr>
          <p:nvPr/>
        </p:nvSpPr>
        <p:spPr>
          <a:xfrm>
            <a:off x="4041059" y="4707683"/>
            <a:ext cx="3456038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/>
              <a:t>N</a:t>
            </a:r>
            <a:r>
              <a:rPr lang="en-US" sz="2800" dirty="0" err="1"/>
              <a:t>otifications</a:t>
            </a:r>
            <a:r>
              <a:rPr lang="en-US" sz="2800" dirty="0"/>
              <a:t> page</a:t>
            </a:r>
            <a:r>
              <a:rPr lang="tr-TR" sz="2800" dirty="0"/>
              <a:t> (</a:t>
            </a:r>
            <a:r>
              <a:rPr lang="en-US" sz="2800" dirty="0"/>
              <a:t>With the back of the hand</a:t>
            </a:r>
            <a:r>
              <a:rPr lang="tr-TR" sz="2800" dirty="0"/>
              <a:t>)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8256216-8C18-D386-DB8C-6BA9E7DAABB3}"/>
              </a:ext>
            </a:extLst>
          </p:cNvPr>
          <p:cNvSpPr txBox="1">
            <a:spLocks/>
          </p:cNvSpPr>
          <p:nvPr/>
        </p:nvSpPr>
        <p:spPr>
          <a:xfrm>
            <a:off x="8121445" y="4707683"/>
            <a:ext cx="3696929" cy="877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/>
              <a:t>J</a:t>
            </a:r>
            <a:r>
              <a:rPr lang="en-US" sz="2800" dirty="0" err="1"/>
              <a:t>ob</a:t>
            </a:r>
            <a:r>
              <a:rPr lang="en-US" sz="2800" dirty="0"/>
              <a:t> postings page</a:t>
            </a:r>
            <a:r>
              <a:rPr lang="tr-TR" sz="2800" dirty="0"/>
              <a:t> (</a:t>
            </a:r>
            <a:r>
              <a:rPr lang="en-US" sz="2800" dirty="0"/>
              <a:t>With the back of the hand</a:t>
            </a:r>
            <a:r>
              <a:rPr lang="tr-TR" sz="2800" dirty="0"/>
              <a:t>)</a:t>
            </a: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 descr="A hand with fingers up&#10;&#10;Description automatically generated">
            <a:extLst>
              <a:ext uri="{FF2B5EF4-FFF2-40B4-BE49-F238E27FC236}">
                <a16:creationId xmlns:a16="http://schemas.microsoft.com/office/drawing/2014/main" id="{CD6E0841-8F57-DE07-4AF8-289E64B1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6" y="1081548"/>
            <a:ext cx="3377379" cy="3377379"/>
          </a:xfrm>
          <a:prstGeom prst="rect">
            <a:avLst/>
          </a:prstGeom>
        </p:spPr>
      </p:pic>
      <p:pic>
        <p:nvPicPr>
          <p:cNvPr id="8" name="Picture 7" descr="A person's hand with their fingers raised&#10;&#10;Description automatically generated">
            <a:extLst>
              <a:ext uri="{FF2B5EF4-FFF2-40B4-BE49-F238E27FC236}">
                <a16:creationId xmlns:a16="http://schemas.microsoft.com/office/drawing/2014/main" id="{EA1FF8A1-5BC8-53A4-D7CE-87E92AFC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18" y="1081548"/>
            <a:ext cx="3377379" cy="3377379"/>
          </a:xfrm>
          <a:prstGeom prst="rect">
            <a:avLst/>
          </a:prstGeom>
        </p:spPr>
      </p:pic>
      <p:pic>
        <p:nvPicPr>
          <p:cNvPr id="12" name="Picture 11" descr="A hand with fingers extended&#10;&#10;Description automatically generated">
            <a:extLst>
              <a:ext uri="{FF2B5EF4-FFF2-40B4-BE49-F238E27FC236}">
                <a16:creationId xmlns:a16="http://schemas.microsoft.com/office/drawing/2014/main" id="{390DDED4-052B-513A-D98F-C37EE8B5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466" y="1081548"/>
            <a:ext cx="3377379" cy="33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0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2D63-993B-A197-3EB0-BC848005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4549-AE57-959F-73D3-41A3A5EF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55" y="284685"/>
            <a:ext cx="8297380" cy="877922"/>
          </a:xfrm>
        </p:spPr>
        <p:txBody>
          <a:bodyPr/>
          <a:lstStyle/>
          <a:p>
            <a:r>
              <a:rPr lang="tr-TR" dirty="0" err="1"/>
              <a:t>UsE</a:t>
            </a:r>
            <a:r>
              <a:rPr lang="tr-TR" dirty="0"/>
              <a:t> CASE DIAGRAM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8F2CF-4714-2FFE-CBC3-1EF5CA5B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E3221-9A94-1FEF-1465-013EC48D5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diagram of a hand gestures&#10;&#10;Description automatically generated">
            <a:extLst>
              <a:ext uri="{FF2B5EF4-FFF2-40B4-BE49-F238E27FC236}">
                <a16:creationId xmlns:a16="http://schemas.microsoft.com/office/drawing/2014/main" id="{142D1AA5-7AFF-FB73-01B7-D8710E95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1292030"/>
            <a:ext cx="8101825" cy="52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83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{8C8DFEE8-D657-45BD-A26A-FF9D01F17983}tf16411248_win32</Template>
  <TotalTime>400</TotalTime>
  <Words>895</Words>
  <Application>Microsoft Office PowerPoint</Application>
  <PresentationFormat>Widescreen</PresentationFormat>
  <Paragraphs>229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 Light</vt:lpstr>
      <vt:lpstr>Calibri</vt:lpstr>
      <vt:lpstr>Posterama</vt:lpstr>
      <vt:lpstr>Custom</vt:lpstr>
      <vt:lpstr>Hand Gestures for Linkedin Mobıle Applıcatıon</vt:lpstr>
      <vt:lpstr>Project Modality</vt:lpstr>
      <vt:lpstr>ADB (Android Debug Bridge)</vt:lpstr>
      <vt:lpstr>Hand gestures</vt:lpstr>
      <vt:lpstr>PowerPoint Presentation</vt:lpstr>
      <vt:lpstr>PowerPoint Presentation</vt:lpstr>
      <vt:lpstr>PowerPoint Presentation</vt:lpstr>
      <vt:lpstr>PowerPoint Presentation</vt:lpstr>
      <vt:lpstr>UsE CASE DIAGRAM</vt:lpstr>
      <vt:lpstr>Class dıagram</vt:lpstr>
      <vt:lpstr>System Archıtecture</vt:lpstr>
      <vt:lpstr>Gesture-functıon mappıng</vt:lpstr>
      <vt:lpstr>Persona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MEHMET AKİF KARA</dc:creator>
  <cp:lastModifiedBy>MEHMET AKİF KARA</cp:lastModifiedBy>
  <cp:revision>4</cp:revision>
  <dcterms:created xsi:type="dcterms:W3CDTF">2024-12-21T18:21:57Z</dcterms:created>
  <dcterms:modified xsi:type="dcterms:W3CDTF">2025-01-22T11:30:17Z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